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56" r:id="rId5"/>
    <p:sldId id="258" r:id="rId6"/>
    <p:sldId id="283" r:id="rId7"/>
    <p:sldId id="273" r:id="rId8"/>
    <p:sldId id="276" r:id="rId9"/>
    <p:sldId id="275" r:id="rId10"/>
    <p:sldId id="284" r:id="rId11"/>
    <p:sldId id="274" r:id="rId12"/>
    <p:sldId id="278" r:id="rId13"/>
    <p:sldId id="279" r:id="rId14"/>
    <p:sldId id="298" r:id="rId15"/>
    <p:sldId id="299" r:id="rId16"/>
    <p:sldId id="300" r:id="rId17"/>
    <p:sldId id="301" r:id="rId18"/>
    <p:sldId id="280" r:id="rId19"/>
    <p:sldId id="282" r:id="rId20"/>
    <p:sldId id="285" r:id="rId21"/>
    <p:sldId id="286" r:id="rId22"/>
    <p:sldId id="277" r:id="rId23"/>
    <p:sldId id="287" r:id="rId24"/>
    <p:sldId id="291" r:id="rId25"/>
    <p:sldId id="294" r:id="rId26"/>
    <p:sldId id="295" r:id="rId27"/>
    <p:sldId id="296" r:id="rId28"/>
    <p:sldId id="297" r:id="rId29"/>
    <p:sldId id="293" r:id="rId30"/>
    <p:sldId id="267" r:id="rId31"/>
  </p:sldIdLst>
  <p:sldSz cx="12188825" cy="6858000"/>
  <p:notesSz cx="6858000" cy="9144000"/>
  <p:defaultTextStyle>
    <a:defPPr rtl="0">
      <a:defRPr lang="zh-cn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653" autoAdjust="0"/>
    <p:restoredTop sz="94492" autoAdjust="0"/>
  </p:normalViewPr>
  <p:slideViewPr>
    <p:cSldViewPr>
      <p:cViewPr varScale="1">
        <p:scale>
          <a:sx n="86" d="100"/>
          <a:sy n="86" d="100"/>
        </p:scale>
        <p:origin x="72" y="6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5" d="100"/>
          <a:sy n="85" d="100"/>
        </p:scale>
        <p:origin x="301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C7A2E7E-A1C0-4BA5-899C-949AA615C74F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2021/6/17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E322BB-75AD-4A1E-9661-2724167329F0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2705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4E6E474-168D-4052-AF88-9A6F86C27D49}" type="datetime1">
              <a:rPr lang="zh-CN" altLang="en-US" noProof="0" smtClean="0"/>
              <a:t>2021/6/17</a:t>
            </a:fld>
            <a:endParaRPr lang="zh-CN" altLang="en-US" noProof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045B7DE-1198-4F2F-B574-CA8CAE341642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8823124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045B7DE-1198-4F2F-B574-CA8CAE341642}" type="slidenum">
              <a:rPr lang="en-US" altLang="zh-CN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652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045B7DE-1198-4F2F-B574-CA8CAE341642}" type="slidenum">
              <a:rPr lang="en-US" altLang="zh-CN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726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045B7DE-1198-4F2F-B574-CA8CAE341642}" type="slidenum">
              <a:rPr lang="en-US" altLang="zh-CN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885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045B7DE-1198-4F2F-B574-CA8CAE341642}" type="slidenum">
              <a:rPr lang="en-US" altLang="zh-CN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928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045B7DE-1198-4F2F-B574-CA8CAE341642}" type="slidenum">
              <a:rPr lang="en-US" altLang="zh-CN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475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045B7DE-1198-4F2F-B574-CA8CAE341642}" type="slidenum">
              <a:rPr lang="en-US" altLang="zh-CN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101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045B7DE-1198-4F2F-B574-CA8CAE341642}" type="slidenum">
              <a:rPr lang="en-US" altLang="zh-CN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9116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045B7DE-1198-4F2F-B574-CA8CAE341642}" type="slidenum">
              <a:rPr lang="en-US" altLang="zh-CN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0052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045B7DE-1198-4F2F-B574-CA8CAE341642}" type="slidenum">
              <a:rPr lang="en-US" altLang="zh-CN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250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045B7DE-1198-4F2F-B574-CA8CAE341642}" type="slidenum">
              <a:rPr lang="en-US" altLang="zh-CN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0946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045B7DE-1198-4F2F-B574-CA8CAE341642}" type="slidenum">
              <a:rPr lang="en-US" altLang="zh-CN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1263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045B7DE-1198-4F2F-B574-CA8CAE341642}" type="slidenum">
              <a:rPr lang="en-US" altLang="zh-CN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724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045B7DE-1198-4F2F-B574-CA8CAE341642}" type="slidenum">
              <a:rPr lang="en-US" altLang="zh-CN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071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045B7DE-1198-4F2F-B574-CA8CAE341642}" type="slidenum">
              <a:rPr lang="en-US" altLang="zh-CN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9154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045B7DE-1198-4F2F-B574-CA8CAE341642}" type="slidenum">
              <a:rPr lang="en-US" altLang="zh-CN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0299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045B7DE-1198-4F2F-B574-CA8CAE341642}" type="slidenum">
              <a:rPr lang="en-US" altLang="zh-CN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7441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045B7DE-1198-4F2F-B574-CA8CAE341642}" type="slidenum">
              <a:rPr lang="en-US" altLang="zh-CN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2783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045B7DE-1198-4F2F-B574-CA8CAE341642}" type="slidenum">
              <a:rPr lang="en-US" altLang="zh-CN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39545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045B7DE-1198-4F2F-B574-CA8CAE341642}" type="slidenum">
              <a:rPr lang="en-US" altLang="zh-CN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7711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045B7DE-1198-4F2F-B574-CA8CAE341642}" type="slidenum">
              <a:rPr lang="en-US" altLang="zh-CN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738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045B7DE-1198-4F2F-B574-CA8CAE341642}" type="slidenum">
              <a:rPr lang="en-US" altLang="zh-CN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353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045B7DE-1198-4F2F-B574-CA8CAE341642}" type="slidenum">
              <a:rPr lang="en-US" altLang="zh-CN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326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045B7DE-1198-4F2F-B574-CA8CAE341642}" type="slidenum">
              <a:rPr lang="en-US" altLang="zh-CN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63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045B7DE-1198-4F2F-B574-CA8CAE341642}" type="slidenum">
              <a:rPr lang="en-US" altLang="zh-CN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834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045B7DE-1198-4F2F-B574-CA8CAE341642}" type="slidenum">
              <a:rPr lang="en-US" altLang="zh-CN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847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045B7DE-1198-4F2F-B574-CA8CAE341642}" type="slidenum">
              <a:rPr lang="en-US" altLang="zh-CN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4049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045B7DE-1198-4F2F-B574-CA8CAE341642}" type="slidenum">
              <a:rPr lang="en-US" altLang="zh-CN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240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正方形"/>
          <p:cNvGrpSpPr/>
          <p:nvPr/>
        </p:nvGrpSpPr>
        <p:grpSpPr>
          <a:xfrm>
            <a:off x="0" y="1135743"/>
            <a:ext cx="1622332" cy="799981"/>
            <a:chOff x="0" y="452558"/>
            <a:chExt cx="914400" cy="524182"/>
          </a:xfrm>
        </p:grpSpPr>
        <p:sp>
          <p:nvSpPr>
            <p:cNvPr id="8" name="圆角矩形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同侧圆角矩形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28324" y="362396"/>
            <a:ext cx="9141619" cy="167640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6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828324" y="2089595"/>
            <a:ext cx="9141619" cy="886344"/>
          </a:xfrm>
        </p:spPr>
        <p:txBody>
          <a:bodyPr rtlCol="0">
            <a:normAutofit/>
          </a:bodyPr>
          <a:lstStyle>
            <a:lvl1pPr marL="0" indent="0" algn="l">
              <a:buNone/>
              <a:defRPr sz="280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437E546-1FAA-4950-A218-C6BC71CC6ED9}" type="datetime1">
              <a:rPr lang="zh-CN" altLang="en-US" smtClean="0"/>
              <a:t>2021/6/17</a:t>
            </a:fld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C99D79-8A4B-4031-B1E0-AF26F8EDF2BC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51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5FCF53-8B0C-47E8-9F33-62623B2A0EA8}" type="datetime1">
              <a:rPr lang="zh-CN" altLang="en-US" noProof="0" smtClean="0"/>
              <a:t>2021/6/17</a:t>
            </a:fld>
            <a:endParaRPr lang="zh-CN" altLang="en-US" noProof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64082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正方形"/>
          <p:cNvGrpSpPr/>
          <p:nvPr/>
        </p:nvGrpSpPr>
        <p:grpSpPr>
          <a:xfrm rot="5400000">
            <a:off x="9583007" y="233864"/>
            <a:ext cx="1063300" cy="524046"/>
            <a:chOff x="0" y="452558"/>
            <a:chExt cx="914400" cy="524182"/>
          </a:xfrm>
        </p:grpSpPr>
        <p:sp>
          <p:nvSpPr>
            <p:cNvPr id="8" name="圆角矩形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同侧圆角矩形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5" name="底图"/>
          <p:cNvGrpSpPr/>
          <p:nvPr/>
        </p:nvGrpSpPr>
        <p:grpSpPr>
          <a:xfrm>
            <a:off x="0" y="5395517"/>
            <a:ext cx="12188825" cy="1462483"/>
            <a:chOff x="0" y="4046638"/>
            <a:chExt cx="9144000" cy="1096862"/>
          </a:xfrm>
        </p:grpSpPr>
        <p:sp>
          <p:nvSpPr>
            <p:cNvPr id="16" name="任意多边形 15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" name="矩形 72"/>
            <p:cNvSpPr/>
            <p:nvPr/>
          </p:nvSpPr>
          <p:spPr bwMode="ltGray">
            <a:xfrm rot="5400000">
              <a:off x="4023569" y="23069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9751060" y="1150514"/>
            <a:ext cx="1828324" cy="5021685"/>
          </a:xfrm>
        </p:spPr>
        <p:txBody>
          <a:bodyPr vert="eaVert"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1218882" y="1150514"/>
            <a:ext cx="8227457" cy="5021685"/>
          </a:xfrm>
        </p:spPr>
        <p:txBody>
          <a:bodyPr vert="eaVert"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5512880-D7BD-4080-AA46-066FF2B6DDF3}" type="datetime1">
              <a:rPr lang="zh-CN" altLang="en-US" smtClean="0"/>
              <a:t>2021/6/17</a:t>
            </a:fld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C99D79-8A4B-4031-B1E0-AF26F8EDF2BC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4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88D65D-0BE1-40EB-83F5-C86276D91DFC}" type="datetime1">
              <a:rPr lang="zh-CN" altLang="en-US" noProof="0" smtClean="0"/>
              <a:t>2021/6/17</a:t>
            </a:fld>
            <a:endParaRPr lang="zh-CN" altLang="en-US" noProof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43515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7612" y="152400"/>
            <a:ext cx="9828530" cy="1295400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17612" y="1600200"/>
            <a:ext cx="4875530" cy="45720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0612" y="1600200"/>
            <a:ext cx="4875530" cy="45720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7BE8151-E1D6-4216-978C-021E59AF7966}" type="datetime1">
              <a:rPr lang="zh-CN" altLang="en-US" noProof="0" smtClean="0"/>
              <a:t>2021/6/17</a:t>
            </a:fld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29779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正方形"/>
          <p:cNvGrpSpPr/>
          <p:nvPr/>
        </p:nvGrpSpPr>
        <p:grpSpPr>
          <a:xfrm>
            <a:off x="0" y="3124415"/>
            <a:ext cx="1622332" cy="805061"/>
            <a:chOff x="0" y="2343311"/>
            <a:chExt cx="1217066" cy="603796"/>
          </a:xfrm>
        </p:grpSpPr>
        <p:sp>
          <p:nvSpPr>
            <p:cNvPr id="8" name="圆角矩形 7"/>
            <p:cNvSpPr/>
            <p:nvPr/>
          </p:nvSpPr>
          <p:spPr>
            <a:xfrm>
              <a:off x="787514" y="2347123"/>
              <a:ext cx="429552" cy="59998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286370" y="2347123"/>
              <a:ext cx="429552" cy="59998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同侧圆角矩形 9"/>
            <p:cNvSpPr/>
            <p:nvPr/>
          </p:nvSpPr>
          <p:spPr>
            <a:xfrm rot="5400000">
              <a:off x="-192604" y="2535915"/>
              <a:ext cx="599986" cy="214778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9" name="底图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0" name="任意多边形 19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" name="矩形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28324" y="1932518"/>
            <a:ext cx="9141619" cy="2105367"/>
          </a:xfrm>
        </p:spPr>
        <p:txBody>
          <a:bodyPr rtlCol="0" anchor="b">
            <a:normAutofit/>
          </a:bodyPr>
          <a:lstStyle>
            <a:lvl1pPr algn="l">
              <a:defRPr sz="6000" b="0" cap="none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828324" y="4084264"/>
            <a:ext cx="9141619" cy="933297"/>
          </a:xfrm>
        </p:spPr>
        <p:txBody>
          <a:bodyPr rtlCol="0" anchor="t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7D4A1F1-68BE-41C0-911B-1F80C5A71546}" type="datetime1">
              <a:rPr lang="zh-CN" altLang="en-US" smtClean="0"/>
              <a:t>2021/6/17</a:t>
            </a:fld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C99D79-8A4B-4031-B1E0-AF26F8EDF2BC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569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8882" y="152400"/>
            <a:ext cx="9828530" cy="12954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18882" y="1524000"/>
            <a:ext cx="4875530" cy="816429"/>
          </a:xfrm>
        </p:spPr>
        <p:txBody>
          <a:bodyPr rtlCol="0"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18882" y="2413000"/>
            <a:ext cx="4875530" cy="3759199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882" y="1524000"/>
            <a:ext cx="4875530" cy="816429"/>
          </a:xfrm>
        </p:spPr>
        <p:txBody>
          <a:bodyPr rtlCol="0"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882" y="2413000"/>
            <a:ext cx="4875530" cy="3759199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41CC41-69D8-496E-8C7F-168D365AE9C9}" type="datetime1">
              <a:rPr lang="zh-CN" altLang="en-US" noProof="0" smtClean="0"/>
              <a:t>2021/6/17</a:t>
            </a:fld>
            <a:endParaRPr lang="zh-CN" altLang="en-US" noProof="0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48703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6779AA-F32A-4224-B818-807350E467D2}" type="datetime1">
              <a:rPr lang="zh-CN" altLang="en-US" noProof="0" smtClean="0"/>
              <a:t>2021/6/17</a:t>
            </a:fld>
            <a:endParaRPr lang="zh-CN" altLang="en-US" noProof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9690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底图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9" name="任意多边形 8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/>
            </a:p>
          </p:txBody>
        </p:sp>
        <p:sp>
          <p:nvSpPr>
            <p:cNvPr id="10" name="矩形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zh-CN" altLang="en-US" noProof="0"/>
            </a:p>
          </p:txBody>
        </p:sp>
      </p:grp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B3F798-F007-4325-B730-800BB8234679}" type="datetime1">
              <a:rPr lang="zh-CN" altLang="en-US" noProof="0" smtClean="0"/>
              <a:t>2021/6/17</a:t>
            </a:fld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22539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5530" y="1600200"/>
            <a:ext cx="6094413" cy="45720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18883" y="1600202"/>
            <a:ext cx="3453500" cy="4571999"/>
          </a:xfrm>
        </p:spPr>
        <p:txBody>
          <a:bodyPr rtlCol="0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8FF6CDE-EE97-4A7F-A983-AC0EE1D94A66}" type="datetime1">
              <a:rPr lang="zh-CN" altLang="en-US" noProof="0" smtClean="0"/>
              <a:t>2021/6/17</a:t>
            </a:fld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48396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图片占位符 2" descr="为添加图像预留的空占位符。单击占位符并选择要添加的图像"/>
          <p:cNvSpPr>
            <a:spLocks noGrp="1"/>
          </p:cNvSpPr>
          <p:nvPr>
            <p:ph type="pic" idx="1" hasCustomPrompt="1"/>
          </p:nvPr>
        </p:nvSpPr>
        <p:spPr>
          <a:xfrm>
            <a:off x="1218887" y="1600200"/>
            <a:ext cx="6703850" cy="3657600"/>
          </a:xfrm>
          <a:prstGeom prst="roundRect">
            <a:avLst>
              <a:gd name="adj" fmla="val 3098"/>
            </a:avLst>
          </a:prstGeom>
        </p:spPr>
        <p:txBody>
          <a:bodyPr rtlCol="0">
            <a:normAutofit/>
          </a:bodyPr>
          <a:lstStyle>
            <a:lvl1pPr marL="0" indent="0">
              <a:buNone/>
              <a:defRPr sz="27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125883" y="1600200"/>
            <a:ext cx="2844059" cy="3759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78AB5F-9340-48BB-86C3-8056D54FD71A}" type="datetime1">
              <a:rPr lang="zh-CN" altLang="en-US" noProof="0" smtClean="0"/>
              <a:t>2021/6/17</a:t>
            </a:fld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44298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底图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1" name="任意多边形 20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" name="矩形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7" name="正方形"/>
          <p:cNvGrpSpPr/>
          <p:nvPr/>
        </p:nvGrpSpPr>
        <p:grpSpPr>
          <a:xfrm>
            <a:off x="1" y="800551"/>
            <a:ext cx="1063023" cy="524183"/>
            <a:chOff x="0" y="452558"/>
            <a:chExt cx="914400" cy="524182"/>
          </a:xfrm>
        </p:grpSpPr>
        <p:sp>
          <p:nvSpPr>
            <p:cNvPr id="8" name="圆角矩形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同侧圆角矩形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18883" y="1600200"/>
            <a:ext cx="9751060" cy="4572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218883" y="6448425"/>
            <a:ext cx="8288401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9547913" y="6448425"/>
            <a:ext cx="1422030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DEE26BF-56F7-43C5-A1C1-CD933019179F}" type="datetime1">
              <a:rPr lang="zh-CN" altLang="en-US" noProof="0" smtClean="0"/>
              <a:t>2021/6/17</a:t>
            </a:fld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1516" y="6448425"/>
            <a:ext cx="812588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C99D79-8A4B-4031-B1E0-AF26F8EDF2BC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78268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755772" indent="-304747" algn="l" defTabSz="1218987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Font typeface="Arial" pitchFamily="34" charset="0"/>
        <a:buChar char="–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2067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578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1088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5987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0108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619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129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稀有水果识别软件汇报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zh-CN" altLang="en-US" dirty="0"/>
              <a:t>汇报人：王景臻</a:t>
            </a:r>
            <a:r>
              <a:rPr lang="en-US" altLang="zh-CN" dirty="0"/>
              <a:t>(202030310162)</a:t>
            </a:r>
            <a:r>
              <a:rPr lang="zh-CN" altLang="en-US" dirty="0"/>
              <a:t>  钟远志</a:t>
            </a:r>
            <a:r>
              <a:rPr lang="en-US" altLang="zh-CN" dirty="0"/>
              <a:t>(202030310)</a:t>
            </a:r>
          </a:p>
          <a:p>
            <a:pPr rtl="0"/>
            <a:r>
              <a:rPr lang="zh-CN" altLang="en-US" dirty="0"/>
              <a:t>指导老师：刘晋</a:t>
            </a:r>
          </a:p>
        </p:txBody>
      </p:sp>
    </p:spTree>
    <p:extLst>
      <p:ext uri="{BB962C8B-B14F-4D97-AF65-F5344CB8AC3E}">
        <p14:creationId xmlns:p14="http://schemas.microsoft.com/office/powerpoint/2010/main" val="280183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测试计划（</a:t>
            </a:r>
            <a:r>
              <a:rPr lang="en-US" altLang="zh-CN" dirty="0"/>
              <a:t>Test Case</a:t>
            </a:r>
            <a:r>
              <a:rPr lang="zh-CN" altLang="en-US" dirty="0"/>
              <a:t>）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algn="just"/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用训练好的模型对测试数据集进行测试，计算每个种类的精确度（</a:t>
            </a:r>
            <a:r>
              <a:rPr lang="en-US" altLang="zh-CN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AP</a:t>
            </a:r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）和总精确度（</a:t>
            </a:r>
            <a:r>
              <a:rPr lang="en-US" altLang="zh-CN" sz="18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mAP</a:t>
            </a:r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C6FEE93-4564-4B16-B996-3514FC049B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011830"/>
              </p:ext>
            </p:extLst>
          </p:nvPr>
        </p:nvGraphicFramePr>
        <p:xfrm>
          <a:off x="1557908" y="2204864"/>
          <a:ext cx="6291967" cy="36461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43010">
                  <a:extLst>
                    <a:ext uri="{9D8B030D-6E8A-4147-A177-3AD203B41FA5}">
                      <a16:colId xmlns:a16="http://schemas.microsoft.com/office/drawing/2014/main" val="1417370472"/>
                    </a:ext>
                  </a:extLst>
                </a:gridCol>
                <a:gridCol w="1666715">
                  <a:extLst>
                    <a:ext uri="{9D8B030D-6E8A-4147-A177-3AD203B41FA5}">
                      <a16:colId xmlns:a16="http://schemas.microsoft.com/office/drawing/2014/main" val="823754833"/>
                    </a:ext>
                  </a:extLst>
                </a:gridCol>
                <a:gridCol w="3082242">
                  <a:extLst>
                    <a:ext uri="{9D8B030D-6E8A-4147-A177-3AD203B41FA5}">
                      <a16:colId xmlns:a16="http://schemas.microsoft.com/office/drawing/2014/main" val="2877214565"/>
                    </a:ext>
                  </a:extLst>
                </a:gridCol>
              </a:tblGrid>
              <a:tr h="214481"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编号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名称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effectLst/>
                        </a:rPr>
                        <a:t>外文名</a:t>
                      </a:r>
                      <a:r>
                        <a:rPr lang="en-US" sz="1050" kern="100" dirty="0">
                          <a:effectLst/>
                        </a:rPr>
                        <a:t>/</a:t>
                      </a:r>
                      <a:r>
                        <a:rPr lang="zh-CN" sz="1050" kern="100" dirty="0">
                          <a:effectLst/>
                        </a:rPr>
                        <a:t>标签名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36230280"/>
                  </a:ext>
                </a:extLst>
              </a:tr>
              <a:tr h="214481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刺角瓜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CucumisMetuliferus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52357543"/>
                  </a:ext>
                </a:extLst>
              </a:tr>
              <a:tr h="214481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番荔枝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Sweetsop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31624625"/>
                  </a:ext>
                </a:extLst>
              </a:tr>
              <a:tr h="214481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覆盆子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RubusIdaeus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0029982"/>
                  </a:ext>
                </a:extLst>
              </a:tr>
              <a:tr h="214481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癞葡萄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MomordicaCharantia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91230021"/>
                  </a:ext>
                </a:extLst>
              </a:tr>
              <a:tr h="214481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莲雾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 err="1">
                          <a:effectLst/>
                        </a:rPr>
                        <a:t>SyzygiumSamarangense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28715337"/>
                  </a:ext>
                </a:extLst>
              </a:tr>
              <a:tr h="214481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木鳖子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MomordicaCochinchinensis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6256939"/>
                  </a:ext>
                </a:extLst>
              </a:tr>
              <a:tr h="214481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蛇皮果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SalaccaZalacca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37254291"/>
                  </a:ext>
                </a:extLst>
              </a:tr>
              <a:tr h="214481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神秘果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SynsepalumDulcificum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7192627"/>
                  </a:ext>
                </a:extLst>
              </a:tr>
              <a:tr h="214481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雪莲果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SmallanthusSonchifolius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4285130"/>
                  </a:ext>
                </a:extLst>
              </a:tr>
              <a:tr h="214481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荸荠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EleocharisDulcis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7082278"/>
                  </a:ext>
                </a:extLst>
              </a:tr>
              <a:tr h="214481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牛奶果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FicusruyuanensisS.S.Chang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77911617"/>
                  </a:ext>
                </a:extLst>
              </a:tr>
              <a:tr h="214481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杈杷果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Lonicerafragrantissimasubsp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26648754"/>
                  </a:ext>
                </a:extLst>
              </a:tr>
              <a:tr h="214481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露兜果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PandanustectoriusSol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45991609"/>
                  </a:ext>
                </a:extLst>
              </a:tr>
              <a:tr h="214481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鸡蛋果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PassifloraedulisSims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8249289"/>
                  </a:ext>
                </a:extLst>
              </a:tr>
              <a:tr h="214481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万寿果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RaisinTreeSeed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8956326"/>
                  </a:ext>
                </a:extLst>
              </a:tr>
              <a:tr h="214481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风眼果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 err="1">
                          <a:effectLst/>
                        </a:rPr>
                        <a:t>SterculiaNobilisSmith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83843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526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测试计划（</a:t>
            </a:r>
            <a:r>
              <a:rPr lang="en-US" altLang="zh-CN" dirty="0"/>
              <a:t>Test Case</a:t>
            </a:r>
            <a:r>
              <a:rPr lang="zh-CN" altLang="en-US" dirty="0"/>
              <a:t>）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测试方法： </a:t>
            </a:r>
          </a:p>
          <a:p>
            <a:pPr marL="0" indent="0" algn="just">
              <a:buNone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）从十六种分类中随机选取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80%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图片作为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深度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训练数据。 </a:t>
            </a:r>
          </a:p>
          <a:p>
            <a:pPr marL="0" indent="0" algn="just">
              <a:buNone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）利用十六种分类中剩余的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20%%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图片进行测试，确定分类的准确率。</a:t>
            </a:r>
          </a:p>
          <a:p>
            <a:pPr marL="0" indent="0" algn="just">
              <a:buNone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）十六个分类共有图片：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1699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张，训练图像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1344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张，测试图像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355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张，训练迭代次数为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24000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 </a:t>
            </a:r>
          </a:p>
          <a:p>
            <a:pPr marL="0" indent="0" algn="just">
              <a:buNone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）本次测试对图片进行预处理，测试的图片尺寸像素不超过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500*500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大小。</a:t>
            </a:r>
          </a:p>
          <a:p>
            <a:pPr marL="0" indent="0" algn="just">
              <a:buNone/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457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测试计划（</a:t>
            </a:r>
            <a:r>
              <a:rPr lang="en-US" altLang="zh-CN" dirty="0"/>
              <a:t>Test Case</a:t>
            </a:r>
            <a:r>
              <a:rPr lang="zh-CN" altLang="en-US" dirty="0"/>
              <a:t>）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测试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结果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 </a:t>
            </a:r>
          </a:p>
          <a:p>
            <a:pPr marL="0" indent="0" algn="just">
              <a:buNone/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C232DA-C6A1-4CA5-B485-B3F8D387032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892" y="2092325"/>
            <a:ext cx="5259705" cy="3587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3929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测试计划（</a:t>
            </a:r>
            <a:r>
              <a:rPr lang="en-US" altLang="zh-CN" dirty="0"/>
              <a:t>Test Case</a:t>
            </a:r>
            <a:r>
              <a:rPr lang="zh-CN" altLang="en-US" dirty="0"/>
              <a:t>）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测试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结果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55D3205-CCD7-43A6-B02D-5F8C61564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458731"/>
              </p:ext>
            </p:extLst>
          </p:nvPr>
        </p:nvGraphicFramePr>
        <p:xfrm>
          <a:off x="1204477" y="2132856"/>
          <a:ext cx="7064315" cy="36461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2754">
                  <a:extLst>
                    <a:ext uri="{9D8B030D-6E8A-4147-A177-3AD203B41FA5}">
                      <a16:colId xmlns:a16="http://schemas.microsoft.com/office/drawing/2014/main" val="3560090399"/>
                    </a:ext>
                  </a:extLst>
                </a:gridCol>
                <a:gridCol w="3706272">
                  <a:extLst>
                    <a:ext uri="{9D8B030D-6E8A-4147-A177-3AD203B41FA5}">
                      <a16:colId xmlns:a16="http://schemas.microsoft.com/office/drawing/2014/main" val="486728190"/>
                    </a:ext>
                  </a:extLst>
                </a:gridCol>
                <a:gridCol w="2085289">
                  <a:extLst>
                    <a:ext uri="{9D8B030D-6E8A-4147-A177-3AD203B41FA5}">
                      <a16:colId xmlns:a16="http://schemas.microsoft.com/office/drawing/2014/main" val="170147997"/>
                    </a:ext>
                  </a:extLst>
                </a:gridCol>
              </a:tblGrid>
              <a:tr h="214481">
                <a:tc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effectLst/>
                        </a:rPr>
                        <a:t>编号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effectLst/>
                        </a:rPr>
                        <a:t>水果名称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effectLst/>
                        </a:rPr>
                        <a:t>测试准确率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1766976"/>
                  </a:ext>
                </a:extLst>
              </a:tr>
              <a:tr h="214481">
                <a:tc>
                  <a:txBody>
                    <a:bodyPr/>
                    <a:lstStyle/>
                    <a:p>
                      <a:pPr indent="266700" algn="just"/>
                      <a:r>
                        <a:rPr lang="en-US" sz="105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/>
                      <a:r>
                        <a:rPr lang="zh-CN" sz="1050" kern="100">
                          <a:effectLst/>
                        </a:rPr>
                        <a:t>刺角瓜</a:t>
                      </a:r>
                      <a:r>
                        <a:rPr lang="en-US" sz="1050" kern="100">
                          <a:effectLst/>
                        </a:rPr>
                        <a:t> CucumisMetuliferus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69991554"/>
                  </a:ext>
                </a:extLst>
              </a:tr>
              <a:tr h="214481">
                <a:tc>
                  <a:txBody>
                    <a:bodyPr/>
                    <a:lstStyle/>
                    <a:p>
                      <a:pPr indent="266700" algn="just"/>
                      <a:r>
                        <a:rPr lang="en-US" sz="105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/>
                      <a:r>
                        <a:rPr lang="zh-CN" sz="1050" kern="100">
                          <a:effectLst/>
                        </a:rPr>
                        <a:t>番荔枝</a:t>
                      </a:r>
                      <a:r>
                        <a:rPr lang="en-US" sz="1050" kern="100">
                          <a:effectLst/>
                        </a:rPr>
                        <a:t> Sweetsop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90.91%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11447763"/>
                  </a:ext>
                </a:extLst>
              </a:tr>
              <a:tr h="214481">
                <a:tc>
                  <a:txBody>
                    <a:bodyPr/>
                    <a:lstStyle/>
                    <a:p>
                      <a:pPr indent="266700" algn="just"/>
                      <a:r>
                        <a:rPr lang="en-US" sz="105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/>
                      <a:r>
                        <a:rPr lang="zh-CN" sz="1050" kern="100">
                          <a:effectLst/>
                        </a:rPr>
                        <a:t>覆盆子</a:t>
                      </a:r>
                      <a:r>
                        <a:rPr lang="en-US" sz="1050" kern="100">
                          <a:effectLst/>
                        </a:rPr>
                        <a:t> RubusIdaeus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7551683"/>
                  </a:ext>
                </a:extLst>
              </a:tr>
              <a:tr h="214481">
                <a:tc>
                  <a:txBody>
                    <a:bodyPr/>
                    <a:lstStyle/>
                    <a:p>
                      <a:pPr indent="266700" algn="just"/>
                      <a:r>
                        <a:rPr lang="en-US" sz="105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/>
                      <a:r>
                        <a:rPr lang="zh-CN" sz="1050" kern="100" dirty="0">
                          <a:effectLst/>
                        </a:rPr>
                        <a:t>癞葡萄</a:t>
                      </a:r>
                      <a:r>
                        <a:rPr lang="en-US" sz="1050" kern="100" dirty="0">
                          <a:effectLst/>
                        </a:rPr>
                        <a:t> </a:t>
                      </a:r>
                      <a:r>
                        <a:rPr lang="en-US" sz="1050" kern="100" dirty="0" err="1">
                          <a:effectLst/>
                        </a:rPr>
                        <a:t>MomordicaCharantia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1292497"/>
                  </a:ext>
                </a:extLst>
              </a:tr>
              <a:tr h="214481">
                <a:tc>
                  <a:txBody>
                    <a:bodyPr/>
                    <a:lstStyle/>
                    <a:p>
                      <a:pPr indent="266700" algn="just"/>
                      <a:r>
                        <a:rPr lang="en-US" sz="1050" kern="100">
                          <a:effectLst/>
                        </a:rPr>
                        <a:t>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/>
                      <a:r>
                        <a:rPr lang="zh-CN" sz="1050" kern="100">
                          <a:effectLst/>
                        </a:rPr>
                        <a:t>莲雾</a:t>
                      </a:r>
                      <a:r>
                        <a:rPr lang="en-US" sz="1050" kern="100">
                          <a:effectLst/>
                        </a:rPr>
                        <a:t>   SyzygiumSamarangense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2914046"/>
                  </a:ext>
                </a:extLst>
              </a:tr>
              <a:tr h="214481">
                <a:tc>
                  <a:txBody>
                    <a:bodyPr/>
                    <a:lstStyle/>
                    <a:p>
                      <a:pPr indent="266700" algn="just"/>
                      <a:r>
                        <a:rPr lang="en-US" sz="1050" kern="100">
                          <a:effectLst/>
                        </a:rPr>
                        <a:t>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/>
                      <a:r>
                        <a:rPr lang="zh-CN" sz="1050" kern="100">
                          <a:effectLst/>
                        </a:rPr>
                        <a:t>木鳖子</a:t>
                      </a:r>
                      <a:r>
                        <a:rPr lang="en-US" sz="1050" kern="100">
                          <a:effectLst/>
                        </a:rPr>
                        <a:t> MomordicaCochinchinensis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22621844"/>
                  </a:ext>
                </a:extLst>
              </a:tr>
              <a:tr h="214481">
                <a:tc>
                  <a:txBody>
                    <a:bodyPr/>
                    <a:lstStyle/>
                    <a:p>
                      <a:pPr indent="266700" algn="just"/>
                      <a:r>
                        <a:rPr lang="en-US" sz="1050" kern="100">
                          <a:effectLst/>
                        </a:rPr>
                        <a:t>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/>
                      <a:r>
                        <a:rPr lang="zh-CN" sz="1050" kern="100">
                          <a:effectLst/>
                        </a:rPr>
                        <a:t>蛇皮果</a:t>
                      </a:r>
                      <a:r>
                        <a:rPr lang="en-US" sz="1050" kern="100">
                          <a:effectLst/>
                        </a:rPr>
                        <a:t> SalaccaZalacca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87.82%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412623"/>
                  </a:ext>
                </a:extLst>
              </a:tr>
              <a:tr h="214481">
                <a:tc>
                  <a:txBody>
                    <a:bodyPr/>
                    <a:lstStyle/>
                    <a:p>
                      <a:pPr indent="266700" algn="just"/>
                      <a:r>
                        <a:rPr lang="en-US" sz="1050" kern="100">
                          <a:effectLst/>
                        </a:rPr>
                        <a:t>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/>
                      <a:r>
                        <a:rPr lang="zh-CN" sz="1050" kern="100">
                          <a:effectLst/>
                        </a:rPr>
                        <a:t>神秘果</a:t>
                      </a:r>
                      <a:r>
                        <a:rPr lang="en-US" sz="1050" kern="100">
                          <a:effectLst/>
                        </a:rPr>
                        <a:t> SynsepalumDulcificum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81.12%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8483705"/>
                  </a:ext>
                </a:extLst>
              </a:tr>
              <a:tr h="214481">
                <a:tc>
                  <a:txBody>
                    <a:bodyPr/>
                    <a:lstStyle/>
                    <a:p>
                      <a:pPr indent="266700" algn="just"/>
                      <a:r>
                        <a:rPr lang="en-US" sz="1050" kern="100">
                          <a:effectLst/>
                        </a:rPr>
                        <a:t>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/>
                      <a:r>
                        <a:rPr lang="zh-CN" sz="1050" kern="100">
                          <a:effectLst/>
                        </a:rPr>
                        <a:t>雪莲果</a:t>
                      </a:r>
                      <a:r>
                        <a:rPr lang="en-US" sz="1050" kern="100">
                          <a:effectLst/>
                        </a:rPr>
                        <a:t> SmallanthusSonchifolius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58.18%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5245628"/>
                  </a:ext>
                </a:extLst>
              </a:tr>
              <a:tr h="214481">
                <a:tc>
                  <a:txBody>
                    <a:bodyPr/>
                    <a:lstStyle/>
                    <a:p>
                      <a:pPr indent="266700" algn="just"/>
                      <a:r>
                        <a:rPr lang="en-US" sz="1050" kern="100">
                          <a:effectLst/>
                        </a:rPr>
                        <a:t>10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/>
                      <a:r>
                        <a:rPr lang="zh-CN" sz="1050" kern="100">
                          <a:effectLst/>
                        </a:rPr>
                        <a:t>荸荠 </a:t>
                      </a:r>
                      <a:r>
                        <a:rPr lang="en-US" sz="1050" kern="100">
                          <a:effectLst/>
                        </a:rPr>
                        <a:t>  EleocharisDulcis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4136037"/>
                  </a:ext>
                </a:extLst>
              </a:tr>
              <a:tr h="214481">
                <a:tc>
                  <a:txBody>
                    <a:bodyPr/>
                    <a:lstStyle/>
                    <a:p>
                      <a:pPr indent="266700" algn="just"/>
                      <a:r>
                        <a:rPr lang="en-US" sz="1050" kern="100">
                          <a:effectLst/>
                        </a:rPr>
                        <a:t>11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/>
                      <a:r>
                        <a:rPr lang="zh-CN" sz="1050" kern="100">
                          <a:effectLst/>
                        </a:rPr>
                        <a:t>牛奶果</a:t>
                      </a:r>
                      <a:r>
                        <a:rPr lang="en-US" sz="1050" kern="100">
                          <a:effectLst/>
                        </a:rPr>
                        <a:t> FicusruyuanensisS.S.Chang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2668014"/>
                  </a:ext>
                </a:extLst>
              </a:tr>
              <a:tr h="214481">
                <a:tc>
                  <a:txBody>
                    <a:bodyPr/>
                    <a:lstStyle/>
                    <a:p>
                      <a:pPr indent="266700" algn="just"/>
                      <a:r>
                        <a:rPr lang="en-US" sz="1050" kern="100">
                          <a:effectLst/>
                        </a:rPr>
                        <a:t>12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/>
                      <a:r>
                        <a:rPr lang="zh-CN" sz="1050" kern="100">
                          <a:effectLst/>
                        </a:rPr>
                        <a:t>杈杷果</a:t>
                      </a:r>
                      <a:r>
                        <a:rPr lang="en-US" sz="1050" kern="100">
                          <a:effectLst/>
                        </a:rPr>
                        <a:t> Lonicerafragrantissimasubsp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61.54%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8629124"/>
                  </a:ext>
                </a:extLst>
              </a:tr>
              <a:tr h="214481">
                <a:tc>
                  <a:txBody>
                    <a:bodyPr/>
                    <a:lstStyle/>
                    <a:p>
                      <a:pPr indent="266700" algn="just"/>
                      <a:r>
                        <a:rPr lang="en-US" sz="1050" kern="100">
                          <a:effectLst/>
                        </a:rPr>
                        <a:t>13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/>
                      <a:r>
                        <a:rPr lang="zh-CN" sz="1050" kern="100">
                          <a:effectLst/>
                        </a:rPr>
                        <a:t>露兜果</a:t>
                      </a:r>
                      <a:r>
                        <a:rPr lang="en-US" sz="1050" kern="100">
                          <a:effectLst/>
                        </a:rPr>
                        <a:t> PandanustectoriusSol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87417121"/>
                  </a:ext>
                </a:extLst>
              </a:tr>
              <a:tr h="214481">
                <a:tc>
                  <a:txBody>
                    <a:bodyPr/>
                    <a:lstStyle/>
                    <a:p>
                      <a:pPr indent="266700" algn="just"/>
                      <a:r>
                        <a:rPr lang="en-US" sz="1050" kern="100">
                          <a:effectLst/>
                        </a:rPr>
                        <a:t>14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/>
                      <a:r>
                        <a:rPr lang="zh-CN" sz="1050" kern="100">
                          <a:effectLst/>
                        </a:rPr>
                        <a:t>鸡蛋果</a:t>
                      </a:r>
                      <a:r>
                        <a:rPr lang="en-US" sz="1050" kern="100">
                          <a:effectLst/>
                        </a:rPr>
                        <a:t> PassifloraedulisSims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96278211"/>
                  </a:ext>
                </a:extLst>
              </a:tr>
              <a:tr h="214481">
                <a:tc>
                  <a:txBody>
                    <a:bodyPr/>
                    <a:lstStyle/>
                    <a:p>
                      <a:pPr indent="266700" algn="just"/>
                      <a:r>
                        <a:rPr lang="en-US" sz="1050" kern="100">
                          <a:effectLst/>
                        </a:rPr>
                        <a:t>15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/>
                      <a:r>
                        <a:rPr lang="zh-CN" sz="1050" kern="100">
                          <a:effectLst/>
                        </a:rPr>
                        <a:t>万寿果</a:t>
                      </a:r>
                      <a:r>
                        <a:rPr lang="en-US" sz="1050" kern="100">
                          <a:effectLst/>
                        </a:rPr>
                        <a:t> RaisinTreeSeed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3129220"/>
                  </a:ext>
                </a:extLst>
              </a:tr>
              <a:tr h="214481">
                <a:tc>
                  <a:txBody>
                    <a:bodyPr/>
                    <a:lstStyle/>
                    <a:p>
                      <a:pPr indent="266700" algn="just"/>
                      <a:r>
                        <a:rPr lang="en-US" sz="1050" kern="100">
                          <a:effectLst/>
                        </a:rPr>
                        <a:t>16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/>
                      <a:r>
                        <a:rPr lang="zh-CN" sz="1050" kern="100">
                          <a:effectLst/>
                        </a:rPr>
                        <a:t>凤眼果</a:t>
                      </a:r>
                      <a:r>
                        <a:rPr lang="en-US" sz="1050" kern="100">
                          <a:effectLst/>
                        </a:rPr>
                        <a:t> SterculiaNobilisSmith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effectLst/>
                        </a:rPr>
                        <a:t>100%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93242474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346CBBDC-F979-43BD-84C3-071EFB5A42CA}"/>
              </a:ext>
            </a:extLst>
          </p:cNvPr>
          <p:cNvSpPr txBox="1"/>
          <p:nvPr/>
        </p:nvSpPr>
        <p:spPr>
          <a:xfrm>
            <a:off x="8686700" y="2132856"/>
            <a:ext cx="309634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实验结果如下，其中所有种类的平均准确率为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92.47%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。大部分种类的准确率都比较理想，雪莲果和杈杷果的效果较差。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9987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218882" y="152400"/>
            <a:ext cx="10060105" cy="4140696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6000" dirty="0"/>
              <a:t>Demo</a:t>
            </a:r>
            <a:r>
              <a:rPr lang="zh-CN" altLang="en-US" sz="6000" dirty="0"/>
              <a:t>展示</a:t>
            </a:r>
          </a:p>
        </p:txBody>
      </p:sp>
    </p:spTree>
    <p:extLst>
      <p:ext uri="{BB962C8B-B14F-4D97-AF65-F5344CB8AC3E}">
        <p14:creationId xmlns:p14="http://schemas.microsoft.com/office/powerpoint/2010/main" val="2263764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里程碑（</a:t>
            </a:r>
            <a:r>
              <a:rPr lang="en-US" altLang="zh-CN" dirty="0"/>
              <a:t>milestone</a:t>
            </a:r>
            <a:r>
              <a:rPr lang="zh-CN" altLang="en-US" dirty="0"/>
              <a:t>）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5CCE9A21-050A-4D35-8D3E-FD39EDE5D2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6887721"/>
              </p:ext>
            </p:extLst>
          </p:nvPr>
        </p:nvGraphicFramePr>
        <p:xfrm>
          <a:off x="1218883" y="2060848"/>
          <a:ext cx="7170484" cy="33710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89873">
                  <a:extLst>
                    <a:ext uri="{9D8B030D-6E8A-4147-A177-3AD203B41FA5}">
                      <a16:colId xmlns:a16="http://schemas.microsoft.com/office/drawing/2014/main" val="233357802"/>
                    </a:ext>
                  </a:extLst>
                </a:gridCol>
                <a:gridCol w="2389873">
                  <a:extLst>
                    <a:ext uri="{9D8B030D-6E8A-4147-A177-3AD203B41FA5}">
                      <a16:colId xmlns:a16="http://schemas.microsoft.com/office/drawing/2014/main" val="1540148807"/>
                    </a:ext>
                  </a:extLst>
                </a:gridCol>
                <a:gridCol w="2390738">
                  <a:extLst>
                    <a:ext uri="{9D8B030D-6E8A-4147-A177-3AD203B41FA5}">
                      <a16:colId xmlns:a16="http://schemas.microsoft.com/office/drawing/2014/main" val="3964713610"/>
                    </a:ext>
                  </a:extLst>
                </a:gridCol>
              </a:tblGrid>
              <a:tr h="421382">
                <a:tc>
                  <a:txBody>
                    <a:bodyPr/>
                    <a:lstStyle/>
                    <a:p>
                      <a:pPr algn="ctr"/>
                      <a:r>
                        <a:rPr lang="zh-CN" sz="1600" kern="0" dirty="0">
                          <a:effectLst/>
                        </a:rPr>
                        <a:t>阶段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0">
                          <a:effectLst/>
                        </a:rPr>
                        <a:t>工作描述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0">
                          <a:effectLst/>
                        </a:rPr>
                        <a:t>日期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4257435"/>
                  </a:ext>
                </a:extLst>
              </a:tr>
              <a:tr h="842764">
                <a:tc>
                  <a:txBody>
                    <a:bodyPr/>
                    <a:lstStyle/>
                    <a:p>
                      <a:pPr algn="ctr"/>
                      <a:r>
                        <a:rPr lang="zh-CN" sz="1600" kern="0" dirty="0">
                          <a:effectLst/>
                        </a:rPr>
                        <a:t>项目调研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0" dirty="0">
                          <a:effectLst/>
                        </a:rPr>
                        <a:t>进行市场调研，收集相关数据与资料，确认项目内容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0">
                          <a:effectLst/>
                        </a:rPr>
                        <a:t>2021.04.21</a:t>
                      </a:r>
                      <a:r>
                        <a:rPr lang="zh-CN" sz="1600" kern="0">
                          <a:effectLst/>
                        </a:rPr>
                        <a:t>—</a:t>
                      </a:r>
                      <a:r>
                        <a:rPr lang="en-US" sz="1600" kern="0">
                          <a:effectLst/>
                        </a:rPr>
                        <a:t>2021.04.23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2452394"/>
                  </a:ext>
                </a:extLst>
              </a:tr>
              <a:tr h="842764">
                <a:tc>
                  <a:txBody>
                    <a:bodyPr/>
                    <a:lstStyle/>
                    <a:p>
                      <a:pPr algn="ctr"/>
                      <a:r>
                        <a:rPr lang="zh-CN" sz="1600" kern="0">
                          <a:effectLst/>
                        </a:rPr>
                        <a:t>产品需求分析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0" dirty="0">
                          <a:effectLst/>
                        </a:rPr>
                        <a:t>分析产品需求和功能需求，开会研讨修改意见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0" dirty="0">
                          <a:effectLst/>
                        </a:rPr>
                        <a:t>2021.04.24</a:t>
                      </a:r>
                      <a:r>
                        <a:rPr lang="zh-CN" sz="1600" kern="0" dirty="0">
                          <a:effectLst/>
                        </a:rPr>
                        <a:t>—</a:t>
                      </a:r>
                      <a:r>
                        <a:rPr lang="en-US" sz="1600" kern="0" dirty="0">
                          <a:effectLst/>
                        </a:rPr>
                        <a:t>2021.05.03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1070722"/>
                  </a:ext>
                </a:extLst>
              </a:tr>
              <a:tr h="842764">
                <a:tc>
                  <a:txBody>
                    <a:bodyPr/>
                    <a:lstStyle/>
                    <a:p>
                      <a:pPr algn="ctr"/>
                      <a:r>
                        <a:rPr lang="zh-CN" sz="1600" kern="0">
                          <a:effectLst/>
                        </a:rPr>
                        <a:t>设计与开发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0">
                          <a:effectLst/>
                        </a:rPr>
                        <a:t>搭建和调试系统框架，对数据模型训练 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0" dirty="0">
                          <a:effectLst/>
                        </a:rPr>
                        <a:t>2021.05.04</a:t>
                      </a:r>
                      <a:r>
                        <a:rPr lang="zh-CN" sz="1600" kern="0" dirty="0">
                          <a:effectLst/>
                        </a:rPr>
                        <a:t>—</a:t>
                      </a:r>
                      <a:r>
                        <a:rPr lang="en-US" sz="1600" kern="0" dirty="0">
                          <a:effectLst/>
                        </a:rPr>
                        <a:t>2021.06.07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1744848"/>
                  </a:ext>
                </a:extLst>
              </a:tr>
              <a:tr h="421382">
                <a:tc>
                  <a:txBody>
                    <a:bodyPr/>
                    <a:lstStyle/>
                    <a:p>
                      <a:pPr algn="ctr"/>
                      <a:r>
                        <a:rPr lang="zh-CN" sz="1600" kern="0">
                          <a:effectLst/>
                        </a:rPr>
                        <a:t>软件评估与测试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0">
                          <a:effectLst/>
                        </a:rPr>
                        <a:t>对软件进行测试和评估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0" dirty="0">
                          <a:effectLst/>
                        </a:rPr>
                        <a:t>2021.06.06</a:t>
                      </a:r>
                      <a:r>
                        <a:rPr lang="zh-CN" sz="1600" kern="0" dirty="0">
                          <a:effectLst/>
                        </a:rPr>
                        <a:t>—</a:t>
                      </a:r>
                      <a:r>
                        <a:rPr lang="en-US" sz="1600" kern="0" dirty="0">
                          <a:effectLst/>
                        </a:rPr>
                        <a:t>2021.06.10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15479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7840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里程碑趋势图（</a:t>
            </a:r>
            <a:r>
              <a:rPr lang="en-US" altLang="zh-CN" dirty="0"/>
              <a:t>milestone trend</a:t>
            </a:r>
            <a:r>
              <a:rPr lang="zh-CN" altLang="en-US" dirty="0"/>
              <a:t>）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B4A7D51-B1CB-465D-876C-85604ABF9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883" y="1614375"/>
            <a:ext cx="4246508" cy="362924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8601761-EF7F-428B-9163-CEC2D349D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452" y="1447800"/>
            <a:ext cx="4515490" cy="379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643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里程碑趋势图（</a:t>
            </a:r>
            <a:r>
              <a:rPr lang="en-US" altLang="zh-CN" dirty="0"/>
              <a:t>milestone trend</a:t>
            </a:r>
            <a:r>
              <a:rPr lang="zh-CN" altLang="en-US" dirty="0"/>
              <a:t>）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B4A7D51-B1CB-465D-876C-85604ABF99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27502" y="1614375"/>
            <a:ext cx="4229269" cy="362924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8601761-EF7F-428B-9163-CEC2D349D50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54452" y="1518834"/>
            <a:ext cx="4515490" cy="365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11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成本控制（</a:t>
            </a:r>
            <a:r>
              <a:rPr lang="en-US" altLang="zh-CN" dirty="0"/>
              <a:t>cost schedule control</a:t>
            </a:r>
            <a:r>
              <a:rPr lang="zh-CN" altLang="en-US" dirty="0"/>
              <a:t>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C2BB458-2D3B-41D7-A190-D90283960F2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29916" y="1447800"/>
            <a:ext cx="6624736" cy="403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96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项目风险分析及应对策略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98A249B5-45B4-4C96-8E2C-2C6043797F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18883" y="1447800"/>
            <a:ext cx="8969677" cy="4572000"/>
          </a:xfrm>
        </p:spPr>
      </p:pic>
    </p:spTree>
    <p:extLst>
      <p:ext uri="{BB962C8B-B14F-4D97-AF65-F5344CB8AC3E}">
        <p14:creationId xmlns:p14="http://schemas.microsoft.com/office/powerpoint/2010/main" val="543624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背景介绍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世界上的水果千奇百怪，虽然科技发达，很多水果可以运输到世界的各个角落，但是仍有一些稀有的水果不为大多数人知晓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像苹果香蕉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橘子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这种水果，大家都认识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都知道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因为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生活中</a:t>
            </a:r>
            <a:r>
              <a:rPr lang="zh-CN" altLang="en-US" sz="18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随处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可见，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所以大家并不陌生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。但是</a:t>
            </a:r>
            <a:r>
              <a:rPr lang="zh-CN" altLang="en-US" sz="18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有一些水果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比如下图。当你某天到野外游玩时，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可能会看到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它们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如果你不知道的话，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人的猎奇心理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和好奇心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就会让你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迫切地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想知道这是什么水果，能不能吃？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比如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你会想通过手机去查询，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但是这些奇形怪状的水果可能很难用语言描述，即使拍个照都要等待时间找别人回帖，总之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一时半会无法得到想要的答案，所以这时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就需要一个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水果分类软件就可以让你马上查清楚。</a:t>
            </a:r>
            <a:endParaRPr lang="zh-CN" altLang="en-US" sz="1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BF21E8-3246-491E-B90D-1E780D835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924" y="3754731"/>
            <a:ext cx="1986943" cy="181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7BF5397-1BF0-4DBA-90D7-ED9FF2061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221" y="3771673"/>
            <a:ext cx="2088232" cy="180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A5D1604-76CA-4CA8-9507-88963C593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6289807" y="3756362"/>
            <a:ext cx="2684925" cy="181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6D642C5-F925-409C-9175-4A22A0FE4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9231086" y="3753557"/>
            <a:ext cx="2422614" cy="181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34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学习心得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algn="just"/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需求分析阶段</a:t>
            </a:r>
            <a:endParaRPr lang="en-US" altLang="zh-CN" sz="18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buFont typeface="Wingdings" panose="05000000000000000000" pitchFamily="2" charset="2"/>
              <a:buChar char=""/>
            </a:pP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组员之间要多经常沟通，保持各种意见和想法的统一，避免影响到后面的开发计划。</a:t>
            </a:r>
          </a:p>
          <a:p>
            <a:pPr algn="just"/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项目计划阶段</a:t>
            </a:r>
            <a:endParaRPr lang="en-US" altLang="zh-CN" sz="18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buFont typeface="Wingdings" panose="05000000000000000000" pitchFamily="2" charset="2"/>
              <a:buChar char=""/>
            </a:pP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组员之间要多经常沟通，保持各种意见和想法的统一，避免影响到后面的开发计划。</a:t>
            </a:r>
          </a:p>
          <a:p>
            <a:pPr marL="742950" lvl="1" indent="-285750" algn="just">
              <a:buFont typeface="Wingdings" panose="05000000000000000000" pitchFamily="2" charset="2"/>
              <a:buChar char=""/>
            </a:pP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尽可能的把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test case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写完，因为越到后面项目越紧张，越没有时间写文档性的东西。而这样压着线写出来的报告未经润色可读性很差。</a:t>
            </a:r>
          </a:p>
          <a:p>
            <a:pPr marL="742950" lvl="1" indent="-285750" algn="just">
              <a:buFont typeface="Wingdings" panose="05000000000000000000" pitchFamily="2" charset="2"/>
              <a:buChar char=""/>
            </a:pP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根据功能点，提前拆分好所有的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case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，把需要测的点都完整的文档化下来。</a:t>
            </a:r>
          </a:p>
          <a:p>
            <a:pPr marL="742950" lvl="1" indent="-285750" algn="just">
              <a:buFont typeface="Wingdings" panose="05000000000000000000" pitchFamily="2" charset="2"/>
              <a:buChar char=""/>
            </a:pP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根据开发的进度，写好测试计划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~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包括什么阶段做什么事，准备工作是什么，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input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output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是什么都计划好，能提前准备的就提前准备，因为越到后面越没有时间。</a:t>
            </a:r>
          </a:p>
          <a:p>
            <a:pPr marL="742950" lvl="1" indent="-285750" algn="just">
              <a:buFont typeface="Wingdings" panose="05000000000000000000" pitchFamily="2" charset="2"/>
              <a:buChar char=""/>
            </a:pP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预设各种开发过程中可能产生的风险，并开会讨论如何应对，不要到发生了才想办法，严重拖后计划。</a:t>
            </a:r>
          </a:p>
        </p:txBody>
      </p:sp>
    </p:spTree>
    <p:extLst>
      <p:ext uri="{BB962C8B-B14F-4D97-AF65-F5344CB8AC3E}">
        <p14:creationId xmlns:p14="http://schemas.microsoft.com/office/powerpoint/2010/main" val="3631718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学习心得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algn="just"/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项目初期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阶段</a:t>
            </a:r>
            <a:endParaRPr lang="en-US" altLang="zh-CN" sz="18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93925" lvl="1" indent="-342900" algn="just">
              <a:buFont typeface="Wingdings" panose="05000000000000000000" pitchFamily="2" charset="2"/>
              <a:buChar char=""/>
            </a:pP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数据集提前收集并且要统一格式（例如大小，标签规范等），毕竟数据的质量直接影响了最后成品的质量。</a:t>
            </a:r>
          </a:p>
          <a:p>
            <a:pPr marL="793925" lvl="1" indent="-342900" algn="just">
              <a:buFont typeface="Wingdings" panose="05000000000000000000" pitchFamily="2" charset="2"/>
              <a:buChar char=""/>
            </a:pP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测试阶段的数据要提前准备好，不要到项目后期才准备。</a:t>
            </a:r>
          </a:p>
          <a:p>
            <a:pPr algn="just"/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项目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中期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阶段</a:t>
            </a:r>
            <a:endParaRPr lang="en-US" altLang="zh-CN" sz="18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93925" lvl="1" indent="-342900" algn="just">
              <a:buFont typeface="Wingdings" panose="05000000000000000000" pitchFamily="2" charset="2"/>
              <a:buChar char=""/>
            </a:pP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提前确定好哪个开发工具更容易上手，不要到后面遇到困难的部分才更换工具，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bug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更少，哪个深度学习框架更适合新人上手。</a:t>
            </a:r>
          </a:p>
          <a:p>
            <a:pPr marL="793925" lvl="1" indent="-342900" algn="just">
              <a:buFont typeface="Wingdings" panose="05000000000000000000" pitchFamily="2" charset="2"/>
              <a:buChar char=""/>
            </a:pP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多从其他同类型的成功项目上学习。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项目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末期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阶段</a:t>
            </a:r>
            <a:endParaRPr lang="en-US" altLang="zh-CN" sz="18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93925" lvl="1" indent="-342900" algn="just">
              <a:buFont typeface="Wingdings" panose="05000000000000000000" pitchFamily="2" charset="2"/>
              <a:buChar char=""/>
            </a:pP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项目测试阶段的每次测试都要进行记录，以便后续分析用。</a:t>
            </a:r>
          </a:p>
          <a:p>
            <a:pPr marL="793925" lvl="1" indent="-342900" algn="just">
              <a:buFont typeface="Wingdings" panose="05000000000000000000" pitchFamily="2" charset="2"/>
              <a:buChar char=""/>
            </a:pP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学会分析数据训练阶段的日志，以便后续调整和优化项目时用。</a:t>
            </a:r>
          </a:p>
          <a:p>
            <a:pPr marL="451025" lvl="1" indent="0" algn="just">
              <a:buNone/>
            </a:pP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902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项目总结（</a:t>
            </a:r>
            <a:r>
              <a:rPr lang="en-US" altLang="zh-CN" dirty="0"/>
              <a:t>conclusion</a:t>
            </a:r>
            <a:r>
              <a:rPr lang="zh-CN" altLang="en-US" dirty="0"/>
              <a:t>）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algn="just"/>
            <a:r>
              <a:rPr lang="zh-CN" altLang="en-US" sz="2000" b="1" dirty="0">
                <a:ea typeface="等线" panose="02010600030101010101" pitchFamily="2" charset="-122"/>
                <a:cs typeface="Times New Roman" panose="02020603050405020304" pitchFamily="18" charset="0"/>
              </a:rPr>
              <a:t>一定要遵循编码规范</a:t>
            </a:r>
            <a:endParaRPr lang="en-US" altLang="zh-CN" sz="2000" b="1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 algn="just"/>
            <a:r>
              <a:rPr lang="zh-CN" altLang="zh-CN" sz="20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从学生转变为开发者，最为重要的就是要学会遵守规范。对于软件开发来说，学校里面没有强调编码的规范性，只要一个程序能够运行起来就</a:t>
            </a:r>
            <a:r>
              <a:rPr lang="en-US" altLang="zh-CN" sz="20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OK</a:t>
            </a:r>
            <a:r>
              <a:rPr lang="zh-CN" altLang="zh-CN" sz="20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了，这在实际的软件开发项目中是绝对不行的。不光是新开发人员，很多老开发人员都不注重代码的编写规范，这不能不说又是一大失误。</a:t>
            </a:r>
            <a:endParaRPr lang="en-US" altLang="zh-CN" sz="20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20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一定要对代码进行充分的自测再提交</a:t>
            </a:r>
            <a:endParaRPr lang="en-US" altLang="zh-CN" sz="2000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 algn="just"/>
            <a:r>
              <a:rPr lang="zh-CN" altLang="zh-CN" sz="20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我刚开始开发时，以为把代码编写完就了事了，但这个观念是极其错误的。软件开发人员对软件质量负有很重大的责任，我们一定要确保提交的代码中的问题尽量少。代码能够运行，并不代表它就没有问题，有关逻辑错误等只能通过充分的测试才能够发现。</a:t>
            </a:r>
            <a:endParaRPr lang="zh-CN" altLang="en-US" sz="2000" dirty="0">
              <a:solidFill>
                <a:srgbClr val="4D4D4D"/>
              </a:solidFill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677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项目总结（</a:t>
            </a:r>
            <a:r>
              <a:rPr lang="en-US" altLang="zh-CN" dirty="0"/>
              <a:t>conclusion</a:t>
            </a:r>
            <a:r>
              <a:rPr lang="zh-CN" altLang="en-US" dirty="0"/>
              <a:t>）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algn="just"/>
            <a:r>
              <a:rPr lang="zh-CN" altLang="zh-CN" sz="20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要编写好研发相关的文档</a:t>
            </a:r>
            <a:endParaRPr lang="en-US" altLang="zh-CN" sz="2000" b="1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 algn="just"/>
            <a:r>
              <a:rPr lang="zh-CN" altLang="zh-CN" sz="20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在软件开发阶段，我们需要编写的文档包括：</a:t>
            </a:r>
            <a:r>
              <a:rPr lang="zh-CN" altLang="zh-CN" sz="2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详细设计说明文档</a:t>
            </a:r>
            <a:r>
              <a:rPr lang="zh-CN" altLang="zh-CN" sz="20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、</a:t>
            </a:r>
            <a:r>
              <a:rPr lang="zh-CN" altLang="zh-CN" sz="2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单元测试规程</a:t>
            </a:r>
            <a:r>
              <a:rPr lang="en-US" altLang="zh-CN" sz="2000" dirty="0"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/</a:t>
            </a:r>
            <a:r>
              <a:rPr lang="zh-CN" altLang="zh-CN" sz="2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报告文档</a:t>
            </a:r>
            <a:r>
              <a:rPr lang="zh-CN" altLang="zh-CN" sz="20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、</a:t>
            </a:r>
            <a:r>
              <a:rPr lang="zh-CN" altLang="zh-CN" sz="2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集成测试规程</a:t>
            </a:r>
            <a:r>
              <a:rPr lang="en-US" altLang="zh-CN" sz="2000" dirty="0"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/</a:t>
            </a:r>
            <a:r>
              <a:rPr lang="zh-CN" altLang="zh-CN" sz="2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报告文档</a:t>
            </a:r>
            <a:r>
              <a:rPr lang="zh-CN" altLang="zh-CN" sz="20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，及</a:t>
            </a:r>
            <a:r>
              <a:rPr lang="zh-CN" altLang="zh-CN" sz="2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相关的协议和说明文档</a:t>
            </a:r>
            <a:r>
              <a:rPr lang="zh-CN" altLang="zh-CN" sz="20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等。很多开发人员认为自己只需要将代码写好就行了，文档什么的就不用关心了，这是很不好的想法。好的文档有利于程序版本的维护，对于版本升级、查错等都是很有帮助的。</a:t>
            </a:r>
            <a:endParaRPr lang="en-US" altLang="zh-CN" sz="2000" dirty="0">
              <a:solidFill>
                <a:srgbClr val="4D4D4D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algn="just"/>
            <a:r>
              <a:rPr lang="zh-CN" altLang="zh-CN" sz="20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要有良好的版本管理习惯</a:t>
            </a:r>
            <a:endParaRPr lang="en-US" altLang="zh-CN" sz="2000" b="1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 algn="just"/>
            <a:r>
              <a:rPr lang="zh-CN" altLang="zh-CN" sz="20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所谓的版本，是指产品相关的代码、文档和数据等。在家里的时候，很多人喜欢将东西乱放，正到了需要用的时候却找不到。对于程序版本，很多开发人员也是随便一放就了事。在版本较少的时候，这可能还不是问题。但一旦版本数量增多，要找到某个时间较长的版本就是一件比较麻烦的事情。因此，为了节省时间，提高工作的效率，我们一定要养成好的存放版本的习惯，要规划好自己的计算机硬盘。</a:t>
            </a:r>
            <a:endParaRPr lang="en-US" altLang="zh-CN" sz="20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672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项目总结（</a:t>
            </a:r>
            <a:r>
              <a:rPr lang="en-US" altLang="zh-CN" dirty="0"/>
              <a:t>conclusion</a:t>
            </a:r>
            <a:r>
              <a:rPr lang="zh-CN" altLang="en-US" dirty="0"/>
              <a:t>）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algn="just"/>
            <a:r>
              <a:rPr lang="zh-CN" altLang="en-US" sz="1800" b="1" dirty="0">
                <a:ea typeface="等线" panose="02010600030101010101" pitchFamily="2" charset="-122"/>
                <a:cs typeface="Times New Roman" panose="02020603050405020304" pitchFamily="18" charset="0"/>
              </a:rPr>
              <a:t>沟通交流和人际关系处理</a:t>
            </a:r>
            <a:endParaRPr lang="en-US" altLang="zh-CN" sz="1800" b="1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9560" indent="0" algn="just">
              <a:buNone/>
            </a:pP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软件开发工程师由于专注于做技术，因此大部分确实在人际沟通技能方便略显不足。但在单位上，我们不是孤身一人在工作，有很多事情都要与人沟通、都需要向他人请教，要具备团队意识。</a:t>
            </a:r>
            <a:endParaRPr lang="en-US" altLang="zh-CN" sz="1800" kern="100" dirty="0">
              <a:solidFill>
                <a:srgbClr val="4D4D4D"/>
              </a:solidFill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289560" indent="0" algn="just">
              <a:buNone/>
            </a:pPr>
            <a:r>
              <a:rPr lang="zh-CN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我总结了一下，除了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面对面沟通</a:t>
            </a:r>
            <a:r>
              <a:rPr lang="zh-CN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之外，我们可以利用一些通讯工具进行沟通，这些工具包括：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邮箱</a:t>
            </a:r>
            <a:r>
              <a:rPr lang="zh-CN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、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手机</a:t>
            </a:r>
            <a:r>
              <a:rPr lang="en-US" altLang="zh-CN" sz="1800" b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电话</a:t>
            </a:r>
            <a:r>
              <a:rPr lang="zh-CN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和某些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即时通讯工具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像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QQ</a:t>
            </a:r>
            <a:r>
              <a:rPr lang="zh-CN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、微信等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。面对面沟通的效果最好，可以将所有的问题说清楚。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9560" indent="0" algn="just">
              <a:buNone/>
            </a:pP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有些开发人员就喜欢发邮件，一个问题讨论了大半天都没有结果。这个时候，如果采用面对面沟通的方式，也许几分钟就能够将问题解决掉。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9560" indent="0" algn="just">
              <a:buNone/>
            </a:pP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对于搞技术的人来说，人与人之间的关系就相对比较简单，大家坦诚相待，有什么技术方面的问题也是直接说出来。但要注意的是，涉及到版本、需求、评审和现场问题等，我们一定要让自己的上司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也就是项目经理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知道你正在做的事情，如果出现大的问题，他才好给你支招，千万不要一个人硬着头皮去顶。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907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项目总结（</a:t>
            </a:r>
            <a:r>
              <a:rPr lang="en-US" altLang="zh-CN" dirty="0"/>
              <a:t>conclusion</a:t>
            </a:r>
            <a:r>
              <a:rPr lang="zh-CN" altLang="en-US" dirty="0"/>
              <a:t>）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algn="just"/>
            <a:r>
              <a:rPr lang="zh-CN" altLang="en-US" sz="2000" b="1" dirty="0">
                <a:ea typeface="等线" panose="02010600030101010101" pitchFamily="2" charset="-122"/>
                <a:cs typeface="Times New Roman" panose="02020603050405020304" pitchFamily="18" charset="0"/>
              </a:rPr>
              <a:t>锻炼身体</a:t>
            </a:r>
            <a:endParaRPr lang="en-US" altLang="zh-CN" sz="2000" b="1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9560" indent="0" algn="just">
              <a:buNone/>
            </a:pPr>
            <a:r>
              <a:rPr lang="en-US" altLang="zh-CN" sz="20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zh-CN" sz="20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我将身体锻炼拿出来单独说，是因为这比较的重要。</a:t>
            </a:r>
            <a:r>
              <a:rPr lang="en-US" altLang="zh-CN" sz="20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身体是革命的本钱</a:t>
            </a:r>
            <a:r>
              <a:rPr lang="en-US" altLang="zh-CN" sz="20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20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，对于软件开发人员来说，尤其如此。</a:t>
            </a:r>
            <a:r>
              <a:rPr lang="zh-CN" altLang="en-US" sz="2000" kern="100" dirty="0">
                <a:solidFill>
                  <a:srgbClr val="4D4D4D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比如标注数据集。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9560" indent="0" algn="just">
              <a:buNone/>
            </a:pPr>
            <a:r>
              <a:rPr lang="en-US" altLang="zh-CN" sz="20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zh-CN" sz="20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我们长时间地坐在电脑旁边，身体素质也逐渐地变差了。很多同事腰椎、颈椎都出现了问题。这就是锻炼太少的原因。因此，我们一定要改变自己的生活习惯，多出去走动，适当地参加一些体育锻炼。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1800" b="1" dirty="0"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975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未来计划和展望（</a:t>
            </a:r>
            <a:r>
              <a:rPr lang="en-US" altLang="zh-CN" dirty="0"/>
              <a:t>Future plan for next cycle</a:t>
            </a:r>
            <a:r>
              <a:rPr lang="zh-CN" altLang="en-US" dirty="0"/>
              <a:t>）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algn="just"/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完善数据种类</a:t>
            </a:r>
            <a:endParaRPr lang="en-US" altLang="zh-CN" sz="18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93925" lvl="1" indent="-342900" algn="just">
              <a:buFont typeface="Wingdings" panose="05000000000000000000" pitchFamily="2" charset="2"/>
              <a:buChar char="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在未来的项目版本升级中，加入更多的稀有水果的种类，拓展每个种类的数据集，提高数据集的质量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800" dirty="0">
                <a:ea typeface="等线" panose="02010600030101010101" pitchFamily="2" charset="-122"/>
                <a:cs typeface="Times New Roman" panose="02020603050405020304" pitchFamily="18" charset="0"/>
              </a:rPr>
              <a:t>提供更多功能</a:t>
            </a:r>
            <a:endParaRPr lang="en-US" altLang="zh-CN" sz="18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93925" lvl="1" indent="-342900" algn="just">
              <a:buFont typeface="Wingdings" panose="05000000000000000000" pitchFamily="2" charset="2"/>
              <a:buChar char=""/>
            </a:pP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提供更多功能，比如在识别出稀有水果种类时，添加来自百度百科等科普网站的内容。添加用户评论，让用户可以发言（比如这个水果好不好吃，哪里有卖）。知道了还不够，如果像品尝这种异域风情，还可以弹出淘宝网等电商的链接，提供购买商家的信息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800" dirty="0">
                <a:ea typeface="等线" panose="02010600030101010101" pitchFamily="2" charset="-122"/>
                <a:cs typeface="Times New Roman" panose="02020603050405020304" pitchFamily="18" charset="0"/>
              </a:rPr>
              <a:t>模型封装和部署</a:t>
            </a:r>
            <a:endParaRPr lang="en-US" altLang="zh-CN" sz="18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93925" lvl="1" indent="-342900" algn="just">
              <a:buFont typeface="Wingdings" panose="05000000000000000000" pitchFamily="2" charset="2"/>
              <a:buChar char=""/>
            </a:pP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利用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flask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框架封装和部署到互联网上，无需在本地配置环境。或者封装成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或是部署在微信小程序上。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831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319105B-6C73-440C-A60C-544E8F35210A}"/>
              </a:ext>
            </a:extLst>
          </p:cNvPr>
          <p:cNvSpPr/>
          <p:nvPr/>
        </p:nvSpPr>
        <p:spPr>
          <a:xfrm>
            <a:off x="2218613" y="2967335"/>
            <a:ext cx="77516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Thanks for your watching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4484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项目</a:t>
            </a:r>
            <a:r>
              <a:rPr lang="en-US" altLang="zh-CN" dirty="0" err="1"/>
              <a:t>Github</a:t>
            </a:r>
            <a:r>
              <a:rPr lang="zh-CN" altLang="en-US" dirty="0"/>
              <a:t>地址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en-US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https://github.com/Rakbow/fruit-classification</a:t>
            </a:r>
            <a:endParaRPr lang="zh-CN" altLang="en-US" sz="1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21C1AE-80F6-466C-8AD2-1217D5E6F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110" y="2060848"/>
            <a:ext cx="5891528" cy="396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71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市场调研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通过我们调研发现，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虽然市面上有许多种水果识别软件或小程序。但他们都并不完善，可识别的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水果种类很少，且都是一些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生活中比较常见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的种类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（这就没有什么意义了，毕竟都知道了还识别什么）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，对于稀有的水果还未完善，这也是我们软件的优势所在。</a:t>
            </a:r>
            <a:endParaRPr lang="en-US" altLang="zh-CN" sz="1800" kern="100" dirty="0">
              <a:effectLst/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像下图这个微信小程序，基本只能识别几种常见的，其他的识别不出来干脆显示：非食用果蔬。敷衍了事。而且每次检测还要看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30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秒广告，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30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秒可以让一个人迅速失去好奇心。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912957-540F-4DBE-B675-7097FB1EE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188" y="3575235"/>
            <a:ext cx="1039687" cy="23104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D0EBF25-AF2D-4735-8AFE-2B553F599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996" y="3573016"/>
            <a:ext cx="1039687" cy="231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58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人员分工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7A5B00-C3C3-4295-9AAD-245239697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4" y="1902873"/>
            <a:ext cx="12162061" cy="305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32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工作分解图（</a:t>
            </a:r>
            <a:r>
              <a:rPr lang="en-US" altLang="zh-CN" dirty="0"/>
              <a:t>WBS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504460-50AF-4836-ABB1-5BF6F557C15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28" y="1600200"/>
            <a:ext cx="9346547" cy="38502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9780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项目实施计划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3BCA3E-4F1D-4C64-9492-C38F1EF2D27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882" y="1700808"/>
            <a:ext cx="6675729" cy="37713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4728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开发环境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algn="just"/>
            <a:r>
              <a:rPr lang="en-US" altLang="zh-CN" sz="18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ytorch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：一款工业化成熟的深度学习框架。</a:t>
            </a:r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相比于</a:t>
            </a:r>
            <a:r>
              <a:rPr lang="en-US" altLang="zh-CN" sz="18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tensorflow</a:t>
            </a:r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没那么复杂，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本项目中用于模型的训练与测试。</a:t>
            </a:r>
          </a:p>
          <a:p>
            <a:pPr algn="just"/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ImgLabel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：一款用于给数据集中的图片标注的软件。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PyCharm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：本项目中主要的开发工具。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：本项目的开发语言。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RTX 2080Ti</a:t>
            </a:r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：模型训练阶段使用的</a:t>
            </a:r>
            <a:r>
              <a:rPr lang="en-US" altLang="zh-CN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GPU</a:t>
            </a:r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服务器，在网上租用的。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075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数据集收集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algn="just"/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因为是稀有水果，所以相应的也不好收集。</a:t>
            </a:r>
            <a:endParaRPr lang="en-US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用爬虫从百度图片中爬取一定量的图片再处理，剔除不符合要求的数据。</a:t>
            </a:r>
            <a:endParaRPr lang="en-US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用数据标注软件</a:t>
            </a:r>
            <a:r>
              <a:rPr lang="en-US" altLang="zh-CN" sz="18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Imglabel</a:t>
            </a:r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进行标注并整理。</a:t>
            </a:r>
            <a:endParaRPr lang="en-US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种类</a:t>
            </a:r>
            <a:r>
              <a:rPr lang="en-US" altLang="zh-CN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种，训练集</a:t>
            </a:r>
            <a:r>
              <a:rPr lang="en-US" altLang="zh-CN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1334</a:t>
            </a:r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张图片，测试集</a:t>
            </a:r>
            <a:r>
              <a:rPr lang="en-US" altLang="zh-CN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335</a:t>
            </a:r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张图片</a:t>
            </a:r>
            <a:endParaRPr lang="en-US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4753F4-5E51-4042-B148-60C64EADD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3429000"/>
            <a:ext cx="4104456" cy="220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86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烹饪 16x9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esh food presentation (widescreen).potx" id="{63DD3034-9CB5-4B6F-BCA0-530A5E267AB2}" vid="{9783A5E3-1DF2-4F3C-8902-0C2EB8A188D6}"/>
    </a:ext>
  </a:extLst>
</a:theme>
</file>

<file path=ppt/theme/theme2.xml><?xml version="1.0" encoding="utf-8"?>
<a:theme xmlns:a="http://schemas.openxmlformats.org/drawingml/2006/main" name="办公室主题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7f9b5e87859ce6d7eedbdc6e4e4205c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5e0075ee7624d6a846e01eb6183742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294E97C-3F4C-4E01-A04E-9BE0A74CB78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869B95-F881-40D3-B967-365AC4DF04B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5C13308-7B67-41B4-B320-CF6F8750F7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tf02787942_wac</Template>
  <TotalTime>0</TotalTime>
  <Words>2170</Words>
  <Application>Microsoft Office PowerPoint</Application>
  <PresentationFormat>自定义</PresentationFormat>
  <Paragraphs>235</Paragraphs>
  <Slides>27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3" baseType="lpstr">
      <vt:lpstr>Microsoft YaHei UI</vt:lpstr>
      <vt:lpstr>等线</vt:lpstr>
      <vt:lpstr>Arial</vt:lpstr>
      <vt:lpstr>Constantia</vt:lpstr>
      <vt:lpstr>Wingdings</vt:lpstr>
      <vt:lpstr>烹饪 16x9</vt:lpstr>
      <vt:lpstr>稀有水果识别软件汇报</vt:lpstr>
      <vt:lpstr>背景介绍</vt:lpstr>
      <vt:lpstr>项目Github地址</vt:lpstr>
      <vt:lpstr>市场调研</vt:lpstr>
      <vt:lpstr>人员分工</vt:lpstr>
      <vt:lpstr>工作分解图（WBS）</vt:lpstr>
      <vt:lpstr>项目实施计划</vt:lpstr>
      <vt:lpstr>开发环境</vt:lpstr>
      <vt:lpstr>数据集收集</vt:lpstr>
      <vt:lpstr>测试计划（Test Case）</vt:lpstr>
      <vt:lpstr>测试计划（Test Case）</vt:lpstr>
      <vt:lpstr>测试计划（Test Case）</vt:lpstr>
      <vt:lpstr>测试计划（Test Case）</vt:lpstr>
      <vt:lpstr>Demo展示</vt:lpstr>
      <vt:lpstr>里程碑（milestone）</vt:lpstr>
      <vt:lpstr>里程碑趋势图（milestone trend）</vt:lpstr>
      <vt:lpstr>里程碑趋势图（milestone trend）</vt:lpstr>
      <vt:lpstr>成本控制（cost schedule control）</vt:lpstr>
      <vt:lpstr>项目风险分析及应对策略</vt:lpstr>
      <vt:lpstr>学习心得</vt:lpstr>
      <vt:lpstr>学习心得</vt:lpstr>
      <vt:lpstr>项目总结（conclusion）</vt:lpstr>
      <vt:lpstr>项目总结（conclusion）</vt:lpstr>
      <vt:lpstr>项目总结（conclusion）</vt:lpstr>
      <vt:lpstr>项目总结（conclusion）</vt:lpstr>
      <vt:lpstr>未来计划和展望（Future plan for next cycle）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2021-06-16T12:26:35Z</dcterms:created>
  <dcterms:modified xsi:type="dcterms:W3CDTF">2021-06-17T04:49:36Z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